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1"/>
  </p:notesMasterIdLst>
  <p:handoutMasterIdLst>
    <p:handoutMasterId r:id="rId12"/>
  </p:handoutMasterIdLst>
  <p:sldIdLst>
    <p:sldId id="358" r:id="rId2"/>
    <p:sldId id="359" r:id="rId3"/>
    <p:sldId id="361" r:id="rId4"/>
    <p:sldId id="360" r:id="rId5"/>
    <p:sldId id="362" r:id="rId6"/>
    <p:sldId id="363" r:id="rId7"/>
    <p:sldId id="356" r:id="rId8"/>
    <p:sldId id="364" r:id="rId9"/>
    <p:sldId id="365" r:id="rId10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預設章節" id="{C0C397E9-B4AF-431B-ABE2-ECC42F8D506D}">
          <p14:sldIdLst>
            <p14:sldId id="358"/>
            <p14:sldId id="359"/>
            <p14:sldId id="361"/>
            <p14:sldId id="360"/>
            <p14:sldId id="362"/>
            <p14:sldId id="363"/>
            <p14:sldId id="356"/>
            <p14:sldId id="364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AC9"/>
    <a:srgbClr val="4BB405"/>
    <a:srgbClr val="FFFF00"/>
    <a:srgbClr val="2FAD9A"/>
    <a:srgbClr val="72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660"/>
  </p:normalViewPr>
  <p:slideViewPr>
    <p:cSldViewPr>
      <p:cViewPr varScale="1">
        <p:scale>
          <a:sx n="95" d="100"/>
          <a:sy n="95" d="100"/>
        </p:scale>
        <p:origin x="1050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9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3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4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1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02231"/>
      </p:ext>
    </p:extLst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10076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6931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8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09612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49579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3730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2552721" cy="216024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630"/>
            <a:ext cx="2640170" cy="2135236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19622"/>
            <a:ext cx="2622446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98126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4"/>
            <a:ext cx="1594171" cy="1584176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7614"/>
            <a:ext cx="1594171" cy="1584176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7614"/>
            <a:ext cx="1594171" cy="1584176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7614"/>
            <a:ext cx="1594171" cy="1584176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23678"/>
            <a:ext cx="416686" cy="57606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23678"/>
            <a:ext cx="416686" cy="57606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23678"/>
            <a:ext cx="416686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32882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67257"/>
            <a:ext cx="1224136" cy="12164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95686"/>
            <a:ext cx="1224136" cy="1216461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9862"/>
            <a:ext cx="1224136" cy="1216461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862"/>
            <a:ext cx="1224136" cy="1216461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224136" cy="1216461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/>
        </p:blipFill>
        <p:spPr>
          <a:xfrm rot="405066">
            <a:off x="2981065" y="1430317"/>
            <a:ext cx="747981" cy="533484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4515958">
            <a:off x="3520544" y="3261269"/>
            <a:ext cx="698645" cy="533484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2887490">
            <a:off x="552437" y="3210023"/>
            <a:ext cx="698645" cy="533484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7285660">
            <a:off x="1056330" y="1351749"/>
            <a:ext cx="698645" cy="533484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8435657">
            <a:off x="2055244" y="4325423"/>
            <a:ext cx="698645" cy="5334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t>October 1, 2021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2017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75711" y="1203598"/>
            <a:ext cx="3248217" cy="3381533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>
            <a:spLocks/>
          </p:cNvSpPr>
          <p:nvPr userDrawn="1"/>
        </p:nvSpPr>
        <p:spPr bwMode="auto"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25624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811558" cy="18002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>
              <a:spLocks/>
            </p:cNvSpPr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3"/>
            <p:cNvSpPr>
              <a:spLocks/>
            </p:cNvSpPr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4"/>
            <p:cNvSpPr>
              <a:spLocks/>
            </p:cNvSpPr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6"/>
            <p:cNvSpPr>
              <a:spLocks/>
            </p:cNvSpPr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7"/>
            <p:cNvSpPr>
              <a:spLocks/>
            </p:cNvSpPr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8"/>
            <p:cNvSpPr>
              <a:spLocks/>
            </p:cNvSpPr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0"/>
            <p:cNvSpPr>
              <a:spLocks/>
            </p:cNvSpPr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11"/>
            <p:cNvSpPr>
              <a:spLocks/>
            </p:cNvSpPr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12"/>
            <p:cNvSpPr>
              <a:spLocks/>
            </p:cNvSpPr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0356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</p:spPr>
        <p:txBody>
          <a:bodyPr lIns="108000"/>
          <a:lstStyle>
            <a:lvl1pPr marL="685800" indent="-685800" algn="l"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950"/>
              </a:spcBef>
              <a:buSzPct val="80000"/>
              <a:buFontTx/>
              <a:buBlip>
                <a:blip r:embed="rId3"/>
              </a:buBlip>
              <a:defRPr sz="3200"/>
            </a:lvl2pPr>
            <a:lvl3pPr marL="457200" indent="-457200" algn="l">
              <a:buSzPct val="80000"/>
              <a:buFontTx/>
              <a:buBlip>
                <a:blip r:embed="rId3"/>
              </a:buBlip>
              <a:defRPr/>
            </a:lvl3pPr>
            <a:lvl4pPr marL="342900" indent="-342900" algn="l">
              <a:buSzPct val="80000"/>
              <a:buFontTx/>
              <a:buBlip>
                <a:blip r:embed="rId3"/>
              </a:buBlip>
              <a:defRPr/>
            </a:lvl4pPr>
            <a:lvl5pPr marL="300038" indent="-300038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09576"/>
      </p:ext>
    </p:extLst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3946185" y="1419622"/>
            <a:ext cx="1273887" cy="3256421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80149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3995936" y="1347614"/>
            <a:ext cx="1080120" cy="32749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7575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2088232" cy="390183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3598"/>
            <a:ext cx="2088232" cy="390183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2088232" cy="390183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9822"/>
            <a:ext cx="2088232" cy="390183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9822"/>
            <a:ext cx="2088232" cy="3901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15722" y="2714625"/>
            <a:ext cx="8009838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11710"/>
            <a:ext cx="1007658" cy="100134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11710"/>
            <a:ext cx="1007658" cy="100134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11710"/>
            <a:ext cx="1007658" cy="100134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11710"/>
            <a:ext cx="1007658" cy="100134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11710"/>
            <a:ext cx="1007658" cy="100134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3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t>October 1, 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06544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6805" y="2595058"/>
            <a:ext cx="2782919" cy="720080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5086842" y="1715540"/>
            <a:ext cx="81009" cy="134465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820368" y="1796548"/>
            <a:ext cx="1107123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5194854" y="2606639"/>
            <a:ext cx="1080120" cy="405045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3574674" y="2552632"/>
            <a:ext cx="1593177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927491" y="2282603"/>
            <a:ext cx="1647183" cy="3510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5167850" y="3038687"/>
            <a:ext cx="648072" cy="11071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4087731" y="3060192"/>
            <a:ext cx="1107123" cy="100460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927490" y="2282602"/>
            <a:ext cx="594066" cy="151216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090398" y="2282602"/>
            <a:ext cx="837093" cy="102611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3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t>1 October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0673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5" name="Group 1"/>
          <p:cNvGrpSpPr>
            <a:grpSpLocks/>
          </p:cNvGrpSpPr>
          <p:nvPr userDrawn="1"/>
        </p:nvGrpSpPr>
        <p:grpSpPr bwMode="auto">
          <a:xfrm>
            <a:off x="179512" y="1148052"/>
            <a:ext cx="6093377" cy="3799962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994132" y="2724554"/>
            <a:ext cx="265500" cy="423260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6516216" y="2715766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6472054" y="3703246"/>
            <a:ext cx="404202" cy="346524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6519169" y="1707654"/>
            <a:ext cx="287995" cy="288032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t>October 1, 2021</a:t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4863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46509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</p:spPr>
        <p:txBody>
          <a:bodyPr vert="horz"/>
          <a:lstStyle>
            <a:lvl1pPr marL="914400" indent="-914400" algn="l">
              <a:buFont typeface="+mj-lt"/>
              <a:buAutoNum type="arabicPeriod"/>
              <a:defRPr sz="3600"/>
            </a:lvl1pPr>
            <a:lvl2pPr marL="742950" indent="-742950" algn="l">
              <a:buFont typeface="+mj-lt"/>
              <a:buAutoNum type="arabicPeriod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4350" indent="-51435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342900" indent="-342900" algn="l">
              <a:buFont typeface="+mj-lt"/>
              <a:buAutoNum type="arabicPeriod"/>
              <a:defRPr sz="3600"/>
            </a:lvl5pPr>
          </a:lstStyle>
          <a:p>
            <a:pPr lvl="1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t>October 1,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6473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7212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43895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881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9437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1070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7726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3478"/>
            <a:ext cx="4032448" cy="1016624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t>October 1, 2021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40" r:id="rId15"/>
    <p:sldLayoutId id="2147483841" r:id="rId16"/>
    <p:sldLayoutId id="2147483842" r:id="rId17"/>
    <p:sldLayoutId id="2147483844" r:id="rId18"/>
    <p:sldLayoutId id="2147483839" r:id="rId19"/>
    <p:sldLayoutId id="2147483847" r:id="rId20"/>
    <p:sldLayoutId id="2147483851" r:id="rId21"/>
    <p:sldLayoutId id="2147483846" r:id="rId22"/>
    <p:sldLayoutId id="2147483852" r:id="rId23"/>
    <p:sldLayoutId id="2147483849" r:id="rId24"/>
    <p:sldLayoutId id="2147483845" r:id="rId25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cap="all" spc="50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95275" indent="-295275" algn="ctr" rtl="0" eaLnBrk="0" fontAlgn="base" hangingPunct="0">
        <a:spcBef>
          <a:spcPts val="1950"/>
        </a:spcBef>
        <a:spcAft>
          <a:spcPct val="0"/>
        </a:spcAft>
        <a:defRPr sz="5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300038" indent="-300038" algn="ctr" rtl="0" eaLnBrk="0" fontAlgn="base" hangingPunct="0">
        <a:spcBef>
          <a:spcPts val="195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300038" indent="-300038" algn="ctr" rtl="0" eaLnBrk="0" fontAlgn="base" hangingPunct="0">
        <a:spcBef>
          <a:spcPts val="1950"/>
        </a:spcBef>
        <a:spcAft>
          <a:spcPct val="0"/>
        </a:spcAft>
        <a:defRPr sz="27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300038" indent="-300038" algn="ctr" rtl="0" eaLnBrk="0" fontAlgn="base" hangingPunct="0">
        <a:spcBef>
          <a:spcPts val="195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300038" indent="-300038" algn="ctr" rtl="0" eaLnBrk="0" fontAlgn="base" hangingPunct="0">
        <a:spcBef>
          <a:spcPts val="195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4714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6429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8143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9858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蟻群演算法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93F415A-5DF6-4443-BD62-0E5E03756659}"/>
              </a:ext>
            </a:extLst>
          </p:cNvPr>
          <p:cNvSpPr txBox="1">
            <a:spLocks/>
          </p:cNvSpPr>
          <p:nvPr/>
        </p:nvSpPr>
        <p:spPr>
          <a:xfrm>
            <a:off x="1187624" y="2103491"/>
            <a:ext cx="2800350" cy="1728192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/>
              <a:t>在螞蟻從</a:t>
            </a:r>
            <a:r>
              <a:rPr lang="en-US" altLang="zh-TW" sz="1600" kern="0" dirty="0"/>
              <a:t>A</a:t>
            </a:r>
            <a:r>
              <a:rPr lang="zh-TW" altLang="en-US" sz="1600" kern="0" dirty="0"/>
              <a:t>抵達</a:t>
            </a:r>
            <a:r>
              <a:rPr lang="en-US" altLang="zh-TW" sz="1600" kern="0" dirty="0"/>
              <a:t>E</a:t>
            </a:r>
            <a:r>
              <a:rPr lang="zh-TW" altLang="en-US" sz="1600" kern="0" dirty="0"/>
              <a:t>的行徑過程中，遇到一個障礙物，螞蟻會先分開兩頭探訪，在</a:t>
            </a:r>
            <a:r>
              <a:rPr lang="en-US" altLang="zh-TW" sz="1600" kern="0" dirty="0"/>
              <a:t>C</a:t>
            </a:r>
            <a:r>
              <a:rPr lang="zh-TW" altLang="en-US" sz="1600" kern="0" dirty="0"/>
              <a:t>側路徑有較短的距離，因此會聚集越多的費洛蒙，螞蟻會逐漸傾向從</a:t>
            </a:r>
            <a:r>
              <a:rPr lang="en-US" altLang="zh-TW" sz="1600" kern="0" dirty="0"/>
              <a:t>C</a:t>
            </a:r>
            <a:r>
              <a:rPr lang="zh-TW" altLang="en-US" sz="1600" kern="0" dirty="0"/>
              <a:t>側經過</a:t>
            </a:r>
            <a:endParaRPr lang="en-US" altLang="zh-TW" sz="1600" kern="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B0B835-A492-42DE-9B1D-F373099A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7654"/>
            <a:ext cx="4001720" cy="25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34119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蟻群演算法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93F415A-5DF6-4443-BD62-0E5E03756659}"/>
              </a:ext>
            </a:extLst>
          </p:cNvPr>
          <p:cNvSpPr txBox="1">
            <a:spLocks/>
          </p:cNvSpPr>
          <p:nvPr/>
        </p:nvSpPr>
        <p:spPr>
          <a:xfrm>
            <a:off x="1187624" y="1419622"/>
            <a:ext cx="6552728" cy="3279254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/>
              <a:t>一隻螞蟻走完所有城市代表一個解</a:t>
            </a:r>
            <a:endParaRPr lang="en-US" altLang="zh-TW" sz="1600" kern="0" dirty="0"/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隨機選擇起始城市</a:t>
            </a:r>
            <a:endParaRPr lang="en-US" altLang="zh-TW" sz="1600" kern="0" dirty="0"/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計算合適度</a:t>
            </a:r>
            <a:endParaRPr lang="en-US" altLang="zh-TW" sz="1600" kern="0" dirty="0"/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挑選下一座城市</a:t>
            </a:r>
            <a:endParaRPr lang="en-US" altLang="zh-TW" sz="1600" kern="0" dirty="0"/>
          </a:p>
          <a:p>
            <a:pPr marL="342900" indent="-342900" algn="l">
              <a:buAutoNum type="arabicPeriod"/>
            </a:pPr>
            <a:r>
              <a:rPr lang="zh-TW" altLang="en-US" sz="1600" kern="0" dirty="0"/>
              <a:t>更新候選城市清單 </a:t>
            </a:r>
            <a:r>
              <a:rPr lang="en-US" altLang="zh-TW" sz="1600" kern="0" dirty="0"/>
              <a:t>(</a:t>
            </a:r>
            <a:r>
              <a:rPr lang="zh-TW" altLang="en-US" sz="1600" kern="0" dirty="0"/>
              <a:t>移除這次被選中的城市</a:t>
            </a:r>
            <a:r>
              <a:rPr lang="en-US" altLang="zh-TW" sz="1600" kern="0" dirty="0"/>
              <a:t>)</a:t>
            </a:r>
          </a:p>
          <a:p>
            <a:pPr marL="342900" indent="-342900" algn="l">
              <a:buAutoNum type="arabicPeriod"/>
            </a:pPr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每隻螞蟻都走完後 更新路徑上殘留費洛蒙與最佳解</a:t>
            </a:r>
            <a:endParaRPr lang="en-US" altLang="zh-TW" sz="1600" kern="0" dirty="0"/>
          </a:p>
        </p:txBody>
      </p:sp>
    </p:spTree>
    <p:extLst>
      <p:ext uri="{BB962C8B-B14F-4D97-AF65-F5344CB8AC3E}">
        <p14:creationId xmlns:p14="http://schemas.microsoft.com/office/powerpoint/2010/main" val="4221225967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蟻群演算法</a:t>
            </a:r>
            <a:endParaRPr lang="zh-TW" altLang="en-US" dirty="0"/>
          </a:p>
        </p:txBody>
      </p:sp>
      <p:sp>
        <p:nvSpPr>
          <p:cNvPr id="6" name="內容版面配置區 7">
            <a:extLst>
              <a:ext uri="{FF2B5EF4-FFF2-40B4-BE49-F238E27FC236}">
                <a16:creationId xmlns:a16="http://schemas.microsoft.com/office/drawing/2014/main" id="{393F1EF2-74EB-4FF7-B2AC-410CFB5FBE10}"/>
              </a:ext>
            </a:extLst>
          </p:cNvPr>
          <p:cNvSpPr txBox="1">
            <a:spLocks/>
          </p:cNvSpPr>
          <p:nvPr/>
        </p:nvSpPr>
        <p:spPr>
          <a:xfrm>
            <a:off x="1187624" y="1635646"/>
            <a:ext cx="6552728" cy="2952328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342900" indent="-342900" algn="l">
              <a:buAutoNum type="arabicPeriod"/>
            </a:pPr>
            <a:r>
              <a:rPr lang="zh-TW" altLang="en-US" sz="1600" kern="0" dirty="0"/>
              <a:t>隨機選擇起始城市</a:t>
            </a:r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選中</a:t>
            </a:r>
            <a:r>
              <a:rPr lang="en-US" altLang="zh-TW" sz="1600" kern="0" dirty="0"/>
              <a:t>A</a:t>
            </a:r>
          </a:p>
          <a:p>
            <a:pPr marL="0" indent="0" algn="l"/>
            <a:r>
              <a:rPr lang="zh-TW" altLang="en-US" sz="1600" kern="0" dirty="0"/>
              <a:t>候選清單剩 </a:t>
            </a:r>
            <a:r>
              <a:rPr lang="en-US" altLang="zh-TW" sz="1600" kern="0" dirty="0"/>
              <a:t>B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C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D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E</a:t>
            </a:r>
            <a:r>
              <a:rPr lang="zh-TW" altLang="en-US" sz="1600" kern="0" dirty="0"/>
              <a:t> </a:t>
            </a:r>
            <a:r>
              <a:rPr lang="en-US" altLang="zh-TW" sz="1600" kern="0" dirty="0"/>
              <a:t>H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5D9629-71D9-4179-8C57-F32B85D5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656" y="2068107"/>
            <a:ext cx="4001720" cy="25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25001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蟻群演算法</a:t>
            </a:r>
            <a:endParaRPr lang="zh-TW" altLang="en-US" dirty="0"/>
          </a:p>
        </p:txBody>
      </p:sp>
      <p:sp>
        <p:nvSpPr>
          <p:cNvPr id="6" name="內容版面配置區 7">
            <a:extLst>
              <a:ext uri="{FF2B5EF4-FFF2-40B4-BE49-F238E27FC236}">
                <a16:creationId xmlns:a16="http://schemas.microsoft.com/office/drawing/2014/main" id="{393F1EF2-74EB-4FF7-B2AC-410CFB5FBE10}"/>
              </a:ext>
            </a:extLst>
          </p:cNvPr>
          <p:cNvSpPr txBox="1">
            <a:spLocks/>
          </p:cNvSpPr>
          <p:nvPr/>
        </p:nvSpPr>
        <p:spPr>
          <a:xfrm>
            <a:off x="1187624" y="1635646"/>
            <a:ext cx="6552728" cy="2952328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2.</a:t>
            </a:r>
            <a:r>
              <a:rPr lang="zh-TW" altLang="en-US" sz="1600" kern="0" dirty="0"/>
              <a:t> 計算合適度</a:t>
            </a:r>
            <a:endParaRPr lang="en-US" altLang="zh-TW" sz="1600" kern="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5F0AB8-E4C6-43EE-8DF0-F48FF524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59500"/>
            <a:ext cx="3958196" cy="10163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2ED0E7F-E26E-4984-AD6B-12286BAFA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382" y="1851670"/>
            <a:ext cx="3544631" cy="22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15846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蟻群演算法</a:t>
            </a:r>
            <a:endParaRPr lang="zh-TW" altLang="en-US" dirty="0"/>
          </a:p>
        </p:txBody>
      </p:sp>
      <p:sp>
        <p:nvSpPr>
          <p:cNvPr id="6" name="內容版面配置區 7">
            <a:extLst>
              <a:ext uri="{FF2B5EF4-FFF2-40B4-BE49-F238E27FC236}">
                <a16:creationId xmlns:a16="http://schemas.microsoft.com/office/drawing/2014/main" id="{393F1EF2-74EB-4FF7-B2AC-410CFB5FBE10}"/>
              </a:ext>
            </a:extLst>
          </p:cNvPr>
          <p:cNvSpPr txBox="1">
            <a:spLocks/>
          </p:cNvSpPr>
          <p:nvPr/>
        </p:nvSpPr>
        <p:spPr>
          <a:xfrm>
            <a:off x="1187624" y="1869762"/>
            <a:ext cx="6552728" cy="2862228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en-US" altLang="zh-TW" sz="1600" kern="0" dirty="0"/>
              <a:t>3.</a:t>
            </a:r>
            <a:r>
              <a:rPr lang="zh-TW" altLang="en-US" sz="1600" kern="0" dirty="0"/>
              <a:t> 挑選下一座城市</a:t>
            </a:r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將計算出來的</a:t>
            </a:r>
            <a:r>
              <a:rPr lang="en-US" altLang="zh-TW" sz="1600" kern="0" dirty="0"/>
              <a:t>Fitness</a:t>
            </a:r>
            <a:r>
              <a:rPr lang="zh-TW" altLang="en-US" sz="1600" kern="0" dirty="0"/>
              <a:t>換算成百分比</a:t>
            </a:r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運用輪盤法選出下一座城市</a:t>
            </a:r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4.</a:t>
            </a:r>
            <a:r>
              <a:rPr lang="zh-TW" altLang="en-US" sz="1600" kern="0" dirty="0"/>
              <a:t> 更新候選城市清單</a:t>
            </a:r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ED0E7F-E26E-4984-AD6B-12286BAF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382" y="1851670"/>
            <a:ext cx="3544631" cy="22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2061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蟻群演算法</a:t>
            </a:r>
            <a:endParaRPr lang="zh-TW" altLang="en-US" dirty="0"/>
          </a:p>
        </p:txBody>
      </p:sp>
      <p:sp>
        <p:nvSpPr>
          <p:cNvPr id="6" name="內容版面配置區 7">
            <a:extLst>
              <a:ext uri="{FF2B5EF4-FFF2-40B4-BE49-F238E27FC236}">
                <a16:creationId xmlns:a16="http://schemas.microsoft.com/office/drawing/2014/main" id="{393F1EF2-74EB-4FF7-B2AC-410CFB5FBE10}"/>
              </a:ext>
            </a:extLst>
          </p:cNvPr>
          <p:cNvSpPr txBox="1">
            <a:spLocks/>
          </p:cNvSpPr>
          <p:nvPr/>
        </p:nvSpPr>
        <p:spPr>
          <a:xfrm>
            <a:off x="1187624" y="2013778"/>
            <a:ext cx="6552728" cy="2862228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/>
            <a:r>
              <a:rPr lang="zh-TW" altLang="en-US" sz="1600" kern="0" dirty="0"/>
              <a:t>更新路徑上殘留費洛蒙與最佳解</a:t>
            </a:r>
            <a:endParaRPr lang="en-US" altLang="zh-TW" sz="1600" kern="0" dirty="0"/>
          </a:p>
          <a:p>
            <a:pPr marL="0" indent="0" algn="l"/>
            <a:r>
              <a:rPr lang="en-US" altLang="zh-TW" sz="1600" kern="0" dirty="0"/>
              <a:t>Pheromone = pheromone * (1-p)</a:t>
            </a:r>
          </a:p>
          <a:p>
            <a:pPr marL="0" indent="0" algn="l"/>
            <a:endParaRPr lang="en-US" altLang="zh-TW" sz="1600" kern="0" dirty="0"/>
          </a:p>
          <a:p>
            <a:pPr marL="0" indent="0" algn="l"/>
            <a:r>
              <a:rPr lang="zh-TW" altLang="en-US" sz="1600" kern="0" dirty="0"/>
              <a:t>將這次迴圈每隻螞蟻走的路徑都加上新的費洛蒙</a:t>
            </a:r>
            <a:endParaRPr lang="en-US" altLang="zh-TW" sz="1600" kern="0" dirty="0"/>
          </a:p>
          <a:p>
            <a:pPr marL="0" indent="0" algn="l"/>
            <a:endParaRPr lang="en-US" altLang="zh-TW" sz="1600" kern="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ED0E7F-E26E-4984-AD6B-12286BAF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302" y="2211710"/>
            <a:ext cx="2801498" cy="17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90519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蟻群演算法</a:t>
            </a:r>
            <a:endParaRPr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51FD860-743A-4A59-919B-68A3D3155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79261"/>
            <a:ext cx="2029168" cy="12960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5DE8A6C1-04A9-4F8A-8D51-CE2441BF1CA4}"/>
              </a:ext>
            </a:extLst>
          </p:cNvPr>
          <p:cNvSpPr txBox="1"/>
          <p:nvPr/>
        </p:nvSpPr>
        <p:spPr>
          <a:xfrm>
            <a:off x="547499" y="2991400"/>
            <a:ext cx="1263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距離</a:t>
            </a:r>
            <a:r>
              <a:rPr lang="en-US" altLang="zh-TW" sz="1200" dirty="0"/>
              <a:t>=30.97</a:t>
            </a:r>
            <a:endParaRPr lang="zh-TW" altLang="en-US" sz="1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FE8C7D-E7D6-468E-B228-F5BE4F131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60" y="3568740"/>
            <a:ext cx="1810414" cy="12596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F8D57C-64EC-47F5-A387-69199254F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14" y="3534510"/>
            <a:ext cx="1810414" cy="1293856"/>
          </a:xfrm>
          <a:prstGeom prst="rect">
            <a:avLst/>
          </a:prstGeom>
        </p:spPr>
      </p:pic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05FC94A8-90E1-4BD0-A61C-A6F9B865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55961"/>
              </p:ext>
            </p:extLst>
          </p:nvPr>
        </p:nvGraphicFramePr>
        <p:xfrm>
          <a:off x="2627784" y="1579261"/>
          <a:ext cx="5629972" cy="171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493">
                  <a:extLst>
                    <a:ext uri="{9D8B030D-6E8A-4147-A177-3AD203B41FA5}">
                      <a16:colId xmlns:a16="http://schemas.microsoft.com/office/drawing/2014/main" val="1349039167"/>
                    </a:ext>
                  </a:extLst>
                </a:gridCol>
                <a:gridCol w="1407493">
                  <a:extLst>
                    <a:ext uri="{9D8B030D-6E8A-4147-A177-3AD203B41FA5}">
                      <a16:colId xmlns:a16="http://schemas.microsoft.com/office/drawing/2014/main" val="3043469943"/>
                    </a:ext>
                  </a:extLst>
                </a:gridCol>
                <a:gridCol w="1407493">
                  <a:extLst>
                    <a:ext uri="{9D8B030D-6E8A-4147-A177-3AD203B41FA5}">
                      <a16:colId xmlns:a16="http://schemas.microsoft.com/office/drawing/2014/main" val="955626866"/>
                    </a:ext>
                  </a:extLst>
                </a:gridCol>
                <a:gridCol w="1407493">
                  <a:extLst>
                    <a:ext uri="{9D8B030D-6E8A-4147-A177-3AD203B41FA5}">
                      <a16:colId xmlns:a16="http://schemas.microsoft.com/office/drawing/2014/main" val="3945275301"/>
                    </a:ext>
                  </a:extLst>
                </a:gridCol>
              </a:tblGrid>
              <a:tr h="342490"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平均值</a:t>
                      </a: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最小值</a:t>
                      </a: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花費時間</a:t>
                      </a:r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秒</a:t>
                      </a:r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116968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Ant Colony Optimization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31.09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rgbClr val="FF0000"/>
                          </a:solidFill>
                        </a:rPr>
                        <a:t>30.97</a:t>
                      </a:r>
                      <a:endParaRPr lang="zh-TW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108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45405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PSO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31.74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rgbClr val="FF0000"/>
                          </a:solidFill>
                        </a:rPr>
                        <a:t>30.97</a:t>
                      </a:r>
                      <a:endParaRPr lang="zh-TW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359834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GA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30.99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rgbClr val="FF0000"/>
                          </a:solidFill>
                        </a:rPr>
                        <a:t>30.97</a:t>
                      </a:r>
                      <a:endParaRPr lang="zh-TW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29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35988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SMO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31.00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rgbClr val="FF0000"/>
                          </a:solidFill>
                        </a:rPr>
                        <a:t>30.97</a:t>
                      </a:r>
                      <a:endParaRPr lang="zh-TW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262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546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454069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蟻群演算法</a:t>
            </a:r>
            <a:endParaRPr lang="zh-TW" altLang="en-US" dirty="0"/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05FC94A8-90E1-4BD0-A61C-A6F9B865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34828"/>
              </p:ext>
            </p:extLst>
          </p:nvPr>
        </p:nvGraphicFramePr>
        <p:xfrm>
          <a:off x="2627784" y="1579261"/>
          <a:ext cx="5629972" cy="171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493">
                  <a:extLst>
                    <a:ext uri="{9D8B030D-6E8A-4147-A177-3AD203B41FA5}">
                      <a16:colId xmlns:a16="http://schemas.microsoft.com/office/drawing/2014/main" val="1349039167"/>
                    </a:ext>
                  </a:extLst>
                </a:gridCol>
                <a:gridCol w="1407493">
                  <a:extLst>
                    <a:ext uri="{9D8B030D-6E8A-4147-A177-3AD203B41FA5}">
                      <a16:colId xmlns:a16="http://schemas.microsoft.com/office/drawing/2014/main" val="3043469943"/>
                    </a:ext>
                  </a:extLst>
                </a:gridCol>
                <a:gridCol w="1407493">
                  <a:extLst>
                    <a:ext uri="{9D8B030D-6E8A-4147-A177-3AD203B41FA5}">
                      <a16:colId xmlns:a16="http://schemas.microsoft.com/office/drawing/2014/main" val="955626866"/>
                    </a:ext>
                  </a:extLst>
                </a:gridCol>
                <a:gridCol w="1407493">
                  <a:extLst>
                    <a:ext uri="{9D8B030D-6E8A-4147-A177-3AD203B41FA5}">
                      <a16:colId xmlns:a16="http://schemas.microsoft.com/office/drawing/2014/main" val="3945275301"/>
                    </a:ext>
                  </a:extLst>
                </a:gridCol>
              </a:tblGrid>
              <a:tr h="342490"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平均值</a:t>
                      </a: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最小值</a:t>
                      </a: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花費時間</a:t>
                      </a:r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秒</a:t>
                      </a:r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116968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Ant Colony Optimization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6664.61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6663.21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626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45405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PSO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14550.64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13616.14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48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359834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GA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9552.06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8130.98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35988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SMO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8678.35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7638.99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890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546969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CFB58930-0AFE-46D3-89AB-D0BF33C8588C}"/>
              </a:ext>
            </a:extLst>
          </p:cNvPr>
          <p:cNvSpPr txBox="1"/>
          <p:nvPr/>
        </p:nvSpPr>
        <p:spPr>
          <a:xfrm>
            <a:off x="611560" y="2978221"/>
            <a:ext cx="1263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距離</a:t>
            </a:r>
            <a:r>
              <a:rPr lang="en-US" altLang="zh-TW" sz="1200" dirty="0"/>
              <a:t>=6656</a:t>
            </a:r>
            <a:endParaRPr lang="zh-TW" altLang="en-US" sz="1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9E31057-B120-4955-B515-DC33E4FE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91630"/>
            <a:ext cx="1301758" cy="14732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9EC2D43-80E9-4083-9992-96ECF064B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625454"/>
            <a:ext cx="1867981" cy="12894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C40AAE8-7D6A-46A2-9A63-E049FDBE4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401054" y="3537734"/>
            <a:ext cx="1849236" cy="12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0672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9CDF806-9BC8-472D-8B53-73D6AA12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/>
              <a:t>蟻群演算法</a:t>
            </a:r>
            <a:endParaRPr lang="zh-TW" altLang="en-US" dirty="0"/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05FC94A8-90E1-4BD0-A61C-A6F9B865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31082"/>
              </p:ext>
            </p:extLst>
          </p:nvPr>
        </p:nvGraphicFramePr>
        <p:xfrm>
          <a:off x="2627784" y="1579261"/>
          <a:ext cx="5629972" cy="171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493">
                  <a:extLst>
                    <a:ext uri="{9D8B030D-6E8A-4147-A177-3AD203B41FA5}">
                      <a16:colId xmlns:a16="http://schemas.microsoft.com/office/drawing/2014/main" val="1349039167"/>
                    </a:ext>
                  </a:extLst>
                </a:gridCol>
                <a:gridCol w="1407493">
                  <a:extLst>
                    <a:ext uri="{9D8B030D-6E8A-4147-A177-3AD203B41FA5}">
                      <a16:colId xmlns:a16="http://schemas.microsoft.com/office/drawing/2014/main" val="3043469943"/>
                    </a:ext>
                  </a:extLst>
                </a:gridCol>
                <a:gridCol w="1407493">
                  <a:extLst>
                    <a:ext uri="{9D8B030D-6E8A-4147-A177-3AD203B41FA5}">
                      <a16:colId xmlns:a16="http://schemas.microsoft.com/office/drawing/2014/main" val="955626866"/>
                    </a:ext>
                  </a:extLst>
                </a:gridCol>
                <a:gridCol w="1407493">
                  <a:extLst>
                    <a:ext uri="{9D8B030D-6E8A-4147-A177-3AD203B41FA5}">
                      <a16:colId xmlns:a16="http://schemas.microsoft.com/office/drawing/2014/main" val="3945275301"/>
                    </a:ext>
                  </a:extLst>
                </a:gridCol>
              </a:tblGrid>
              <a:tr h="342490">
                <a:tc>
                  <a:txBody>
                    <a:bodyPr/>
                    <a:lstStyle/>
                    <a:p>
                      <a:pPr algn="ctr"/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平均值</a:t>
                      </a: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最小值</a:t>
                      </a: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花費時間</a:t>
                      </a:r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秒</a:t>
                      </a:r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116968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Ant Colony Optimization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452.52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rgbClr val="FF0000"/>
                          </a:solidFill>
                        </a:rPr>
                        <a:t>440.60</a:t>
                      </a:r>
                      <a:endParaRPr lang="zh-TW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1105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45405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PSO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966.03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952.64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64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359834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GA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674.46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585.702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74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35988"/>
                  </a:ext>
                </a:extLst>
              </a:tr>
              <a:tr h="3424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SMO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567.47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498.67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1517</a:t>
                      </a:r>
                      <a:endParaRPr lang="zh-TW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4450" marR="84450" marT="42225" marB="422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546969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2EEB4BBC-B348-4559-949D-268D47DC753D}"/>
              </a:ext>
            </a:extLst>
          </p:cNvPr>
          <p:cNvSpPr txBox="1"/>
          <p:nvPr/>
        </p:nvSpPr>
        <p:spPr>
          <a:xfrm>
            <a:off x="683200" y="3030101"/>
            <a:ext cx="126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距離</a:t>
            </a:r>
            <a:r>
              <a:rPr lang="en-US" altLang="zh-TW" sz="1050" dirty="0"/>
              <a:t>=429.9833</a:t>
            </a:r>
            <a:endParaRPr lang="zh-TW" altLang="en-US" sz="105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EF0BE30-B605-41F3-B2B9-70395494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79261"/>
            <a:ext cx="1694915" cy="136748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B5CBF41-7E9D-4779-97A8-C9DF0921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594503"/>
            <a:ext cx="1623770" cy="113880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D3E92B4-E7D3-49B5-AE42-CBB522140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27" y="3405423"/>
            <a:ext cx="1848432" cy="132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57911"/>
      </p:ext>
    </p:extLst>
  </p:cSld>
  <p:clrMapOvr>
    <a:masterClrMapping/>
  </p:clrMapOvr>
  <p:transition spd="med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31470</TotalTime>
  <Pages>0</Pages>
  <Words>302</Words>
  <Characters>0</Characters>
  <Application>Microsoft Office PowerPoint</Application>
  <PresentationFormat>如螢幕大小 (16:9)</PresentationFormat>
  <Lines>0</Lines>
  <Paragraphs>102</Paragraphs>
  <Slides>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Amatic SC Regular</vt:lpstr>
      <vt:lpstr>Gill Sans</vt:lpstr>
      <vt:lpstr>nevis Bold</vt:lpstr>
      <vt:lpstr>Novecento wide Book</vt:lpstr>
      <vt:lpstr>Novecento wide Medium</vt:lpstr>
      <vt:lpstr>Novecento wide Normal</vt:lpstr>
      <vt:lpstr>Calibri</vt:lpstr>
      <vt:lpstr>Josefin Slab</vt:lpstr>
      <vt:lpstr>Title &amp; Centered Text </vt:lpstr>
      <vt:lpstr>蟻群演算法</vt:lpstr>
      <vt:lpstr>蟻群演算法</vt:lpstr>
      <vt:lpstr>蟻群演算法</vt:lpstr>
      <vt:lpstr>蟻群演算法</vt:lpstr>
      <vt:lpstr>蟻群演算法</vt:lpstr>
      <vt:lpstr>蟻群演算法</vt:lpstr>
      <vt:lpstr>蟻群演算法</vt:lpstr>
      <vt:lpstr>蟻群演算法</vt:lpstr>
      <vt:lpstr>蟻群演算法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基因演算法講解與Python學習狀況</dc:title>
  <dc:subject/>
  <dc:creator>Yuuu</dc:creator>
  <cp:keywords/>
  <dc:description/>
  <cp:lastModifiedBy>世宇 薛</cp:lastModifiedBy>
  <cp:revision>904</cp:revision>
  <dcterms:modified xsi:type="dcterms:W3CDTF">2021-10-01T01:42:02Z</dcterms:modified>
</cp:coreProperties>
</file>